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Archivo Black" panose="020B0604020202020204" charset="0"/>
      <p:regular r:id="rId21"/>
    </p:embeddedFont>
    <p:embeddedFont>
      <p:font typeface="Garet" panose="020B0604020202020204" charset="0"/>
      <p:regular r:id="rId22"/>
    </p:embeddedFont>
    <p:embeddedFont>
      <p:font typeface="Garet Bold" panose="020B0604020202020204" charset="0"/>
      <p:regular r:id="rId23"/>
    </p:embeddedFont>
    <p:embeddedFont>
      <p:font typeface="Lato" panose="020F0502020204030203" pitchFamily="34" charset="0"/>
      <p:regular r:id="rId24"/>
    </p:embeddedFont>
    <p:embeddedFont>
      <p:font typeface="Lato Bold" panose="020F0502020204030203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23779" y="4932298"/>
            <a:ext cx="9306221" cy="3387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 dirty="0" err="1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NetHive</a:t>
            </a:r>
            <a:r>
              <a:rPr lang="en-US" sz="5000" dirty="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: Advanced Internet Management Systems for Events via a Centralized Web Portal</a:t>
            </a:r>
          </a:p>
          <a:p>
            <a:pPr algn="l">
              <a:lnSpc>
                <a:spcPts val="13829"/>
              </a:lnSpc>
            </a:pPr>
            <a:endParaRPr lang="en-US" sz="5000" dirty="0">
              <a:solidFill>
                <a:srgbClr val="253439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4712497" y="4484348"/>
            <a:ext cx="225880" cy="5403316"/>
            <a:chOff x="0" y="0"/>
            <a:chExt cx="301173" cy="720442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01173" cy="7204422"/>
              <a:chOff x="0" y="0"/>
              <a:chExt cx="59491" cy="142309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9491" cy="142309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42309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423096"/>
                    </a:lnTo>
                    <a:lnTo>
                      <a:pt x="0" y="1423096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59491" cy="14611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301173" cy="1830478"/>
              <a:chOff x="0" y="0"/>
              <a:chExt cx="59491" cy="36157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9491" cy="36157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36157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361576"/>
                    </a:lnTo>
                    <a:lnTo>
                      <a:pt x="0" y="361576"/>
                    </a:lnTo>
                    <a:close/>
                  </a:path>
                </a:pathLst>
              </a:custGeom>
              <a:solidFill>
                <a:srgbClr val="2534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59491" cy="399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1828197"/>
              <a:ext cx="301173" cy="795134"/>
              <a:chOff x="0" y="0"/>
              <a:chExt cx="59491" cy="15706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9491" cy="157064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57064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57064"/>
                    </a:lnTo>
                    <a:lnTo>
                      <a:pt x="0" y="157064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59491" cy="1951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15477180" y="1130365"/>
            <a:ext cx="1352255" cy="274763"/>
            <a:chOff x="0" y="0"/>
            <a:chExt cx="1803007" cy="366350"/>
          </a:xfrm>
        </p:grpSpPr>
        <p:grpSp>
          <p:nvGrpSpPr>
            <p:cNvPr id="14" name="Group 14"/>
            <p:cNvGrpSpPr/>
            <p:nvPr/>
          </p:nvGrpSpPr>
          <p:grpSpPr>
            <a:xfrm rot="-5400000">
              <a:off x="0" y="0"/>
              <a:ext cx="366350" cy="366350"/>
              <a:chOff x="0" y="0"/>
              <a:chExt cx="178795" cy="178795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2534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-5400000">
              <a:off x="718328" y="0"/>
              <a:ext cx="366350" cy="366350"/>
              <a:chOff x="0" y="0"/>
              <a:chExt cx="178795" cy="17879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 rot="-5400000">
              <a:off x="1436657" y="0"/>
              <a:ext cx="366350" cy="366350"/>
              <a:chOff x="0" y="0"/>
              <a:chExt cx="178795" cy="178795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-381720" y="-218676"/>
            <a:ext cx="1410420" cy="10724351"/>
            <a:chOff x="0" y="0"/>
            <a:chExt cx="371469" cy="282452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71469" cy="2824520"/>
            </a:xfrm>
            <a:custGeom>
              <a:avLst/>
              <a:gdLst/>
              <a:ahLst/>
              <a:cxnLst/>
              <a:rect l="l" t="t" r="r" b="b"/>
              <a:pathLst>
                <a:path w="371469" h="2824520">
                  <a:moveTo>
                    <a:pt x="0" y="0"/>
                  </a:moveTo>
                  <a:lnTo>
                    <a:pt x="371469" y="0"/>
                  </a:lnTo>
                  <a:lnTo>
                    <a:pt x="371469" y="2824520"/>
                  </a:lnTo>
                  <a:lnTo>
                    <a:pt x="0" y="2824520"/>
                  </a:lnTo>
                  <a:close/>
                </a:path>
              </a:pathLst>
            </a:custGeom>
            <a:solidFill>
              <a:srgbClr val="7C898B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71469" cy="28626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229320" y="-66276"/>
            <a:ext cx="1258020" cy="1655660"/>
            <a:chOff x="0" y="0"/>
            <a:chExt cx="331330" cy="43605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31330" cy="436059"/>
            </a:xfrm>
            <a:custGeom>
              <a:avLst/>
              <a:gdLst/>
              <a:ahLst/>
              <a:cxnLst/>
              <a:rect l="l" t="t" r="r" b="b"/>
              <a:pathLst>
                <a:path w="331330" h="436059">
                  <a:moveTo>
                    <a:pt x="0" y="0"/>
                  </a:moveTo>
                  <a:lnTo>
                    <a:pt x="331330" y="0"/>
                  </a:lnTo>
                  <a:lnTo>
                    <a:pt x="331330" y="436059"/>
                  </a:lnTo>
                  <a:lnTo>
                    <a:pt x="0" y="436059"/>
                  </a:lnTo>
                  <a:close/>
                </a:path>
              </a:pathLst>
            </a:custGeom>
            <a:solidFill>
              <a:srgbClr val="25343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331330" cy="474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468928" y="1405128"/>
            <a:ext cx="4069358" cy="999173"/>
          </a:xfrm>
          <a:custGeom>
            <a:avLst/>
            <a:gdLst/>
            <a:ahLst/>
            <a:cxnLst/>
            <a:rect l="l" t="t" r="r" b="b"/>
            <a:pathLst>
              <a:path w="4069358" h="999173">
                <a:moveTo>
                  <a:pt x="0" y="0"/>
                </a:moveTo>
                <a:lnTo>
                  <a:pt x="4069359" y="0"/>
                </a:lnTo>
                <a:lnTo>
                  <a:pt x="4069359" y="999172"/>
                </a:lnTo>
                <a:lnTo>
                  <a:pt x="0" y="999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8372351" y="8539468"/>
            <a:ext cx="8457083" cy="30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</a:pPr>
            <a:r>
              <a:rPr lang="en-US" sz="21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Presented By: Md. Mahabubur Rahman</a:t>
            </a:r>
          </a:p>
        </p:txBody>
      </p:sp>
      <p:sp>
        <p:nvSpPr>
          <p:cNvPr id="31" name="TextBox 31"/>
          <p:cNvSpPr txBox="1"/>
          <p:nvPr/>
        </p:nvSpPr>
        <p:spPr>
          <a:xfrm rot="5400000">
            <a:off x="14226962" y="4992052"/>
            <a:ext cx="4883001" cy="30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10"/>
              </a:lnSpc>
            </a:pPr>
            <a:r>
              <a:rPr lang="en-US" sz="21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11 October 2025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372351" y="8955405"/>
            <a:ext cx="8457083" cy="30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</a:pPr>
            <a:r>
              <a:rPr lang="en-US" sz="21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PMIT 27th Batch pre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8372351" y="9286875"/>
            <a:ext cx="8457083" cy="30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10"/>
              </a:lnSpc>
            </a:pPr>
            <a:r>
              <a:rPr lang="en-US" sz="21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Student ID:223228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123779" y="9244965"/>
            <a:ext cx="845708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Supervisor: Professor Shamim Al Mamun, PhD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89954" y="7538577"/>
            <a:ext cx="1352255" cy="274763"/>
            <a:chOff x="0" y="0"/>
            <a:chExt cx="1803007" cy="366350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0" y="0"/>
              <a:ext cx="366350" cy="366350"/>
              <a:chOff x="0" y="0"/>
              <a:chExt cx="178795" cy="17879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2534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718328" y="0"/>
              <a:ext cx="366350" cy="366350"/>
              <a:chOff x="0" y="0"/>
              <a:chExt cx="178795" cy="17879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1436657" y="0"/>
              <a:ext cx="366350" cy="366350"/>
              <a:chOff x="0" y="0"/>
              <a:chExt cx="178795" cy="17879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482939" y="1478862"/>
            <a:ext cx="8956441" cy="7329276"/>
          </a:xfrm>
          <a:custGeom>
            <a:avLst/>
            <a:gdLst/>
            <a:ahLst/>
            <a:cxnLst/>
            <a:rect l="l" t="t" r="r" b="b"/>
            <a:pathLst>
              <a:path w="8956441" h="7329276">
                <a:moveTo>
                  <a:pt x="0" y="0"/>
                </a:moveTo>
                <a:lnTo>
                  <a:pt x="8956441" y="0"/>
                </a:lnTo>
                <a:lnTo>
                  <a:pt x="8956441" y="7329276"/>
                </a:lnTo>
                <a:lnTo>
                  <a:pt x="0" y="73292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045153" y="1572965"/>
            <a:ext cx="7106952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Core Fe</a:t>
            </a:r>
            <a:r>
              <a:rPr lang="en-US" sz="8000" u="none" strike="noStrike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ature 4: Web Blocking</a:t>
            </a:r>
          </a:p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endParaRPr lang="en-US" sz="8000" u="none" strike="noStrike">
              <a:solidFill>
                <a:srgbClr val="2534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618857" y="4624140"/>
            <a:ext cx="7533248" cy="280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lang="en-US" sz="1999" b="1" spc="-39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One-Click Filte</a:t>
            </a:r>
            <a:r>
              <a:rPr lang="en-US" sz="1999" b="1" u="none" strike="noStrike" spc="-39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ring: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Block entire categories like Social Media, Ads, Malware, or Adult Content.</a:t>
            </a:r>
          </a:p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lang="en-US" sz="1999" b="1" u="none" strike="noStrike" spc="-39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Custom Rules: 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Add your own specific domains to a blocklist.</a:t>
            </a:r>
          </a:p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</a:t>
            </a:r>
            <a:r>
              <a:rPr lang="en-US" sz="1999" b="1" u="none" strike="noStrike" spc="-39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DNS-Based: 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Works by configuring the router''s DNS server to refuse to look up blocked sites.</a:t>
            </a:r>
          </a:p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</a:t>
            </a:r>
            <a:r>
              <a:rPr lang="en-US" sz="1999" b="1" u="none" strike="noStrike" spc="-39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Based on Industry Lists: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Utilizes well-maintained host lists (like Steven Black''s list) for comprehensive blocking.</a:t>
            </a:r>
          </a:p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endParaRPr lang="en-US" sz="1999" u="none" strike="noStrike" spc="-39">
              <a:solidFill>
                <a:srgbClr val="1C191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9934" y="2027899"/>
            <a:ext cx="13448132" cy="6231203"/>
          </a:xfrm>
          <a:custGeom>
            <a:avLst/>
            <a:gdLst/>
            <a:ahLst/>
            <a:cxnLst/>
            <a:rect l="l" t="t" r="r" b="b"/>
            <a:pathLst>
              <a:path w="13448132" h="6231203">
                <a:moveTo>
                  <a:pt x="0" y="0"/>
                </a:moveTo>
                <a:lnTo>
                  <a:pt x="13448132" y="0"/>
                </a:lnTo>
                <a:lnTo>
                  <a:pt x="13448132" y="6231202"/>
                </a:lnTo>
                <a:lnTo>
                  <a:pt x="0" y="6231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396930" y="8540750"/>
            <a:ext cx="13552078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P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ool Blocking: Block internet access for an entire IP range (e.g., all computers in a lab).</a:t>
            </a:r>
          </a:p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Selective Bypass: While a pool is blocked, you can grant internet access to specific users or devices within that pool.</a:t>
            </a:r>
          </a:p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Firewall Automation: The system intelligently creates and manages the necessary firewall rules on the router for you.</a:t>
            </a:r>
          </a:p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endParaRPr lang="en-US" sz="1999" u="none" strike="noStrike" spc="-39">
              <a:solidFill>
                <a:srgbClr val="1C19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51352" y="957923"/>
            <a:ext cx="15243235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Core Feature 5: </a:t>
            </a:r>
            <a:r>
              <a:rPr lang="en-US" sz="8000" u="none" strike="noStrike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Internet Control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14684" y="1028700"/>
            <a:ext cx="8973316" cy="7810528"/>
          </a:xfrm>
          <a:custGeom>
            <a:avLst/>
            <a:gdLst/>
            <a:ahLst/>
            <a:cxnLst/>
            <a:rect l="l" t="t" r="r" b="b"/>
            <a:pathLst>
              <a:path w="8973316" h="7810528">
                <a:moveTo>
                  <a:pt x="0" y="0"/>
                </a:moveTo>
                <a:lnTo>
                  <a:pt x="8973316" y="0"/>
                </a:lnTo>
                <a:lnTo>
                  <a:pt x="8973316" y="7810528"/>
                </a:lnTo>
                <a:lnTo>
                  <a:pt x="0" y="7810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04111" y="1171575"/>
            <a:ext cx="8739889" cy="409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Core Fea</a:t>
            </a:r>
            <a:r>
              <a:rPr lang="en-US" sz="8000" u="none" strike="noStrike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ture 6: High-Performance User Logs</a:t>
            </a:r>
          </a:p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endParaRPr lang="en-US" sz="8000" u="none" strike="noStrike">
              <a:solidFill>
                <a:srgbClr val="2534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70587" y="5892115"/>
            <a:ext cx="8473413" cy="315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The Cha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llenge: A 5GB log file can crash a server if read into memory all at once.</a:t>
            </a:r>
          </a:p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The Solution: File Streaming:** NetHive reads the log file line-by-line, using minimal memory.</a:t>
            </a:r>
          </a:p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Result: A performance increase. What took 60 seconds now takes less than 100ms.</a:t>
            </a:r>
          </a:p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Features: Includes fast pagination, debounced real-time search, and CSV export.</a:t>
            </a:r>
          </a:p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endParaRPr lang="en-US" sz="1999" u="none" strike="noStrike" spc="-39">
              <a:solidFill>
                <a:srgbClr val="1C191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89954" y="7538577"/>
            <a:ext cx="1352255" cy="274763"/>
            <a:chOff x="0" y="0"/>
            <a:chExt cx="1803007" cy="366350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0" y="0"/>
              <a:ext cx="366350" cy="366350"/>
              <a:chOff x="0" y="0"/>
              <a:chExt cx="178795" cy="17879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2534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718328" y="0"/>
              <a:ext cx="366350" cy="366350"/>
              <a:chOff x="0" y="0"/>
              <a:chExt cx="178795" cy="17879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1436657" y="0"/>
              <a:ext cx="366350" cy="366350"/>
              <a:chOff x="0" y="0"/>
              <a:chExt cx="178795" cy="17879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303463" y="1467629"/>
            <a:ext cx="8831338" cy="7351742"/>
          </a:xfrm>
          <a:custGeom>
            <a:avLst/>
            <a:gdLst/>
            <a:ahLst/>
            <a:cxnLst/>
            <a:rect l="l" t="t" r="r" b="b"/>
            <a:pathLst>
              <a:path w="8831338" h="7351742">
                <a:moveTo>
                  <a:pt x="0" y="0"/>
                </a:moveTo>
                <a:lnTo>
                  <a:pt x="8831338" y="0"/>
                </a:lnTo>
                <a:lnTo>
                  <a:pt x="8831338" y="7351742"/>
                </a:lnTo>
                <a:lnTo>
                  <a:pt x="0" y="73517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0646583" y="1068140"/>
            <a:ext cx="7367086" cy="409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Core Fe</a:t>
            </a:r>
            <a:r>
              <a:rPr lang="en-US" sz="8000" u="none" strike="noStrike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ature 7: Reports &amp; Analytics</a:t>
            </a:r>
          </a:p>
          <a:p>
            <a:pPr marL="0" lvl="0" indent="0" algn="just">
              <a:lnSpc>
                <a:spcPts val="8000"/>
              </a:lnSpc>
              <a:spcBef>
                <a:spcPct val="0"/>
              </a:spcBef>
            </a:pPr>
            <a:endParaRPr lang="en-US" sz="8000" u="none" strike="noStrike">
              <a:solidFill>
                <a:srgbClr val="2534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646583" y="4944960"/>
            <a:ext cx="7367086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Vouch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er Analytics: Track voucher sales, usage, and popularity of different plans.</a:t>
            </a:r>
          </a:p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Bandwidth Reports: Identify peak usage times and top data consumers.</a:t>
            </a:r>
          </a:p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Data Visualization: Uses Chart.js to create clear, easy-to-understand graphs and charts.</a:t>
            </a:r>
          </a:p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endParaRPr lang="en-US" sz="1999" u="none" strike="noStrike" spc="-39">
              <a:solidFill>
                <a:srgbClr val="1C191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227033"/>
            <a:ext cx="6299064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Performan</a:t>
            </a:r>
            <a:r>
              <a:rPr lang="en-US" sz="8000" u="none" strike="noStrike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ce Optimizations</a:t>
            </a:r>
          </a:p>
          <a:p>
            <a:pPr marL="0" lvl="0" indent="0" algn="just">
              <a:lnSpc>
                <a:spcPts val="8000"/>
              </a:lnSpc>
              <a:spcBef>
                <a:spcPct val="0"/>
              </a:spcBef>
            </a:pPr>
            <a:endParaRPr lang="en-US" sz="8000" u="none" strike="noStrike">
              <a:solidFill>
                <a:srgbClr val="2534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4821020" y="4923440"/>
            <a:ext cx="11445042" cy="3836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9"/>
              </a:lnSpc>
            </a:pPr>
            <a:r>
              <a:rPr lang="en-US" sz="2656" spc="-53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File Streaming: The key to our 99.8% performance gain in log viewing.</a:t>
            </a:r>
          </a:p>
          <a:p>
            <a:pPr algn="l">
              <a:lnSpc>
                <a:spcPts val="3719"/>
              </a:lnSpc>
            </a:pPr>
            <a:r>
              <a:rPr lang="en-US" sz="2656" spc="-53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Conditional Asset Loading: Only loads the necessary CSS and JS for the current page, reducing load times.</a:t>
            </a:r>
          </a:p>
          <a:p>
            <a:pPr algn="l">
              <a:lnSpc>
                <a:spcPts val="3719"/>
              </a:lnSpc>
            </a:pPr>
            <a:r>
              <a:rPr lang="en-US" sz="2656" spc="-53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Asynchronous Operations (AJAX): The UI remains responsive while data is fetched in the background.</a:t>
            </a:r>
          </a:p>
          <a:p>
            <a:pPr algn="l">
              <a:lnSpc>
                <a:spcPts val="3719"/>
              </a:lnSpc>
            </a:pPr>
            <a:r>
              <a:rPr lang="en-US" sz="2656" spc="-53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Debounced Search: Reduces server load by minimizing search requests as the user types.</a:t>
            </a:r>
          </a:p>
          <a:p>
            <a:pPr marL="0" lvl="0" indent="0" algn="l">
              <a:lnSpc>
                <a:spcPts val="4770"/>
              </a:lnSpc>
              <a:spcBef>
                <a:spcPct val="0"/>
              </a:spcBef>
            </a:pPr>
            <a:endParaRPr lang="en-US" sz="2656" spc="-53">
              <a:solidFill>
                <a:srgbClr val="1C191A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3672973" y="1870717"/>
            <a:ext cx="225880" cy="5403316"/>
            <a:chOff x="0" y="0"/>
            <a:chExt cx="301173" cy="720442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301173" cy="7204422"/>
              <a:chOff x="0" y="0"/>
              <a:chExt cx="59491" cy="142309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59491" cy="142309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42309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423096"/>
                    </a:lnTo>
                    <a:lnTo>
                      <a:pt x="0" y="1423096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59491" cy="14611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0"/>
              <a:ext cx="301173" cy="1830478"/>
              <a:chOff x="0" y="0"/>
              <a:chExt cx="59491" cy="36157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59491" cy="36157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36157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361576"/>
                    </a:lnTo>
                    <a:lnTo>
                      <a:pt x="0" y="361576"/>
                    </a:lnTo>
                    <a:close/>
                  </a:path>
                </a:pathLst>
              </a:custGeom>
              <a:solidFill>
                <a:srgbClr val="2534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59491" cy="399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1828197"/>
              <a:ext cx="301173" cy="795134"/>
              <a:chOff x="0" y="0"/>
              <a:chExt cx="59491" cy="157064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9491" cy="157064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57064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57064"/>
                    </a:lnTo>
                    <a:lnTo>
                      <a:pt x="0" y="157064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9491" cy="1951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81063" y="1961574"/>
            <a:ext cx="144401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US" sz="3600" u="none" strike="noStrike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981063" y="5610225"/>
            <a:ext cx="144401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81063" y="3915410"/>
            <a:ext cx="144401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81063" y="7564061"/>
            <a:ext cx="144401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02795" y="1866324"/>
            <a:ext cx="5675209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omplete API Protection: All API endpoints require authentication and role-based authorization. Direct access is blocked.</a:t>
            </a:r>
          </a:p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endParaRPr lang="en-US" sz="1999" u="none" strike="noStrike" spc="-39">
              <a:solidFill>
                <a:srgbClr val="1C19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802795" y="5514975"/>
            <a:ext cx="5675209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Pa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ssword Hashing: User passwords are encrypted using modern `bcrypt` hashing.</a:t>
            </a:r>
          </a:p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endParaRPr lang="en-US" sz="1999" u="none" strike="noStrike" spc="-39">
              <a:solidFill>
                <a:srgbClr val="1C19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802795" y="3689350"/>
            <a:ext cx="5675209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ole-Based Access Control (RBAC): Three distinct roles (Admin, Operator, Viewer) with different permissions.</a:t>
            </a:r>
          </a:p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endParaRPr lang="en-US" sz="1999" u="none" strike="noStrike" spc="-39">
              <a:solidFill>
                <a:srgbClr val="1C19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802795" y="7338000"/>
            <a:ext cx="5675209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Di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rectory Protection: `.htaccess` rules prevent web access to sensitive folders like `/data` and `/api`.</a:t>
            </a:r>
          </a:p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endParaRPr lang="en-US" sz="1999" u="none" strike="noStrike" spc="-39">
              <a:solidFill>
                <a:srgbClr val="1C19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08080" y="4217180"/>
            <a:ext cx="6842980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Ente</a:t>
            </a:r>
            <a:r>
              <a:rPr lang="en-US" sz="8000" u="none" strike="noStrike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rprise-Grade Security</a:t>
            </a:r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3796798" y="4217248"/>
            <a:ext cx="225880" cy="5403316"/>
            <a:chOff x="0" y="0"/>
            <a:chExt cx="301173" cy="720442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01173" cy="7204422"/>
              <a:chOff x="0" y="0"/>
              <a:chExt cx="59491" cy="142309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9491" cy="142309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42309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423096"/>
                    </a:lnTo>
                    <a:lnTo>
                      <a:pt x="0" y="1423096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59491" cy="14611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301173" cy="1830478"/>
              <a:chOff x="0" y="0"/>
              <a:chExt cx="59491" cy="36157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9491" cy="36157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36157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361576"/>
                    </a:lnTo>
                    <a:lnTo>
                      <a:pt x="0" y="361576"/>
                    </a:lnTo>
                    <a:close/>
                  </a:path>
                </a:pathLst>
              </a:custGeom>
              <a:solidFill>
                <a:srgbClr val="2534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59491" cy="399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1828197"/>
              <a:ext cx="301173" cy="795134"/>
              <a:chOff x="0" y="0"/>
              <a:chExt cx="59491" cy="15706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9491" cy="157064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57064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57064"/>
                    </a:lnTo>
                    <a:lnTo>
                      <a:pt x="0" y="157064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59491" cy="1951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46583" y="3052408"/>
            <a:ext cx="6612717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Proje</a:t>
            </a:r>
            <a:r>
              <a:rPr lang="en-US" sz="8000" u="none" strike="noStrike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ct Achievements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991583"/>
            <a:ext cx="1023839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US" sz="3600" u="none" strike="noStrike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564337" y="1864958"/>
            <a:ext cx="4590658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Un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ified Management: Successfully created a single, intuitive interface to manage complex router features.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920225"/>
            <a:ext cx="1023839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64337" y="4824975"/>
            <a:ext cx="4590658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R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esilience: The core network (hotspot, queues) continues to function even if the NetHive server goes offline.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3468632"/>
            <a:ext cx="1023839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64337" y="3313675"/>
            <a:ext cx="4590658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Enhanc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ed Security: Implemented a robust, multi-layered security model to protect the system and the network.</a:t>
            </a: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13235301" y="3048140"/>
            <a:ext cx="225880" cy="5403316"/>
            <a:chOff x="0" y="0"/>
            <a:chExt cx="301173" cy="720442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01173" cy="7204422"/>
              <a:chOff x="0" y="0"/>
              <a:chExt cx="59491" cy="142309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9491" cy="142309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42309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423096"/>
                    </a:lnTo>
                    <a:lnTo>
                      <a:pt x="0" y="1423096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59491" cy="14611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301173" cy="1830478"/>
              <a:chOff x="0" y="0"/>
              <a:chExt cx="59491" cy="36157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9491" cy="36157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36157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361576"/>
                    </a:lnTo>
                    <a:lnTo>
                      <a:pt x="0" y="361576"/>
                    </a:lnTo>
                    <a:close/>
                  </a:path>
                </a:pathLst>
              </a:custGeom>
              <a:solidFill>
                <a:srgbClr val="2534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59491" cy="399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1828197"/>
              <a:ext cx="301173" cy="795134"/>
              <a:chOff x="0" y="0"/>
              <a:chExt cx="59491" cy="15706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9491" cy="157064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57064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57064"/>
                    </a:lnTo>
                    <a:lnTo>
                      <a:pt x="0" y="157064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59491" cy="1951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19" name="TextBox 19"/>
          <p:cNvSpPr txBox="1"/>
          <p:nvPr/>
        </p:nvSpPr>
        <p:spPr>
          <a:xfrm>
            <a:off x="1028700" y="6431525"/>
            <a:ext cx="1023839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564337" y="6336275"/>
            <a:ext cx="4590658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H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igh Performance: Solved the large-file problem with an efficient log viewer, demonstrating a high performance boost.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2133378"/>
            <a:ext cx="7484873" cy="2063750"/>
            <a:chOff x="0" y="0"/>
            <a:chExt cx="9979831" cy="2751667"/>
          </a:xfrm>
        </p:grpSpPr>
        <p:sp>
          <p:nvSpPr>
            <p:cNvPr id="3" name="Freeform 3"/>
            <p:cNvSpPr/>
            <p:nvPr/>
          </p:nvSpPr>
          <p:spPr>
            <a:xfrm>
              <a:off x="0" y="127000"/>
              <a:ext cx="349754" cy="436033"/>
            </a:xfrm>
            <a:custGeom>
              <a:avLst/>
              <a:gdLst/>
              <a:ahLst/>
              <a:cxnLst/>
              <a:rect l="l" t="t" r="r" b="b"/>
              <a:pathLst>
                <a:path w="349754" h="436033">
                  <a:moveTo>
                    <a:pt x="0" y="0"/>
                  </a:moveTo>
                  <a:lnTo>
                    <a:pt x="349754" y="0"/>
                  </a:lnTo>
                  <a:lnTo>
                    <a:pt x="349754" y="436033"/>
                  </a:lnTo>
                  <a:lnTo>
                    <a:pt x="0" y="436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96953" y="-38100"/>
              <a:ext cx="8982878" cy="2789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-3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I</a:t>
              </a:r>
              <a:r>
                <a:rPr lang="en-US" sz="1999" u="none" strike="noStrike" spc="-3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mmediate Enhancements:</a:t>
              </a:r>
            </a:p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 strike="noStrike" spc="-3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  * Real-time notifications (WebSockets)</a:t>
              </a:r>
            </a:p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 strike="noStrike" spc="-3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  * Dark Mode</a:t>
              </a:r>
            </a:p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 strike="noStrike" spc="-3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  * Multi-language support</a:t>
              </a:r>
            </a:p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endPara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endPara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4038751"/>
            <a:ext cx="7484873" cy="1358900"/>
            <a:chOff x="0" y="0"/>
            <a:chExt cx="9979831" cy="1811867"/>
          </a:xfrm>
        </p:grpSpPr>
        <p:sp>
          <p:nvSpPr>
            <p:cNvPr id="6" name="Freeform 6"/>
            <p:cNvSpPr/>
            <p:nvPr/>
          </p:nvSpPr>
          <p:spPr>
            <a:xfrm>
              <a:off x="0" y="127000"/>
              <a:ext cx="349754" cy="436033"/>
            </a:xfrm>
            <a:custGeom>
              <a:avLst/>
              <a:gdLst/>
              <a:ahLst/>
              <a:cxnLst/>
              <a:rect l="l" t="t" r="r" b="b"/>
              <a:pathLst>
                <a:path w="349754" h="436033">
                  <a:moveTo>
                    <a:pt x="0" y="0"/>
                  </a:moveTo>
                  <a:lnTo>
                    <a:pt x="349754" y="0"/>
                  </a:lnTo>
                  <a:lnTo>
                    <a:pt x="349754" y="436033"/>
                  </a:lnTo>
                  <a:lnTo>
                    <a:pt x="0" y="436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996953" y="-38100"/>
              <a:ext cx="8982878" cy="184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-3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Adv</a:t>
              </a:r>
              <a:r>
                <a:rPr lang="en-US" sz="1999" u="none" strike="noStrike" spc="-3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anced Features:</a:t>
              </a:r>
            </a:p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 strike="noStrike" spc="-3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  * Automated configuration backups</a:t>
              </a:r>
            </a:p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endPara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endPara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5592414"/>
            <a:ext cx="7484873" cy="1358900"/>
            <a:chOff x="0" y="0"/>
            <a:chExt cx="9979831" cy="1811867"/>
          </a:xfrm>
        </p:grpSpPr>
        <p:sp>
          <p:nvSpPr>
            <p:cNvPr id="9" name="Freeform 9"/>
            <p:cNvSpPr/>
            <p:nvPr/>
          </p:nvSpPr>
          <p:spPr>
            <a:xfrm>
              <a:off x="0" y="127000"/>
              <a:ext cx="349754" cy="436033"/>
            </a:xfrm>
            <a:custGeom>
              <a:avLst/>
              <a:gdLst/>
              <a:ahLst/>
              <a:cxnLst/>
              <a:rect l="l" t="t" r="r" b="b"/>
              <a:pathLst>
                <a:path w="349754" h="436033">
                  <a:moveTo>
                    <a:pt x="0" y="0"/>
                  </a:moveTo>
                  <a:lnTo>
                    <a:pt x="349754" y="0"/>
                  </a:lnTo>
                  <a:lnTo>
                    <a:pt x="349754" y="436033"/>
                  </a:lnTo>
                  <a:lnTo>
                    <a:pt x="0" y="436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96953" y="-38100"/>
              <a:ext cx="8982878" cy="18499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 spc="-3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En</a:t>
              </a:r>
              <a:r>
                <a:rPr lang="en-US" sz="1999" u="none" strike="noStrike" spc="-3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terprise Integration:</a:t>
              </a:r>
            </a:p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 strike="noStrike" spc="-3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  * Billing and payment gateway integration</a:t>
              </a:r>
            </a:p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r>
                <a:rPr lang="en-US" sz="1999" u="none" strike="noStrike" spc="-39">
                  <a:solidFill>
                    <a:srgbClr val="1C191A"/>
                  </a:solidFill>
                  <a:latin typeface="Lato"/>
                  <a:ea typeface="Lato"/>
                  <a:cs typeface="Lato"/>
                  <a:sym typeface="Lato"/>
                </a:rPr>
                <a:t>  * Migrate from JSON to a SQL database for massive scale.</a:t>
              </a:r>
            </a:p>
            <a:p>
              <a:pPr marL="0" lvl="0" indent="0" algn="l">
                <a:lnSpc>
                  <a:spcPts val="2799"/>
                </a:lnSpc>
                <a:spcBef>
                  <a:spcPct val="0"/>
                </a:spcBef>
              </a:pPr>
              <a:endPara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551352" y="2145283"/>
            <a:ext cx="6748386" cy="2079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Future Wo</a:t>
            </a:r>
            <a:r>
              <a:rPr lang="en-US" sz="8000" u="none" strike="noStrike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rk &amp; Expansion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92668" y="1934433"/>
            <a:ext cx="1897809" cy="1732956"/>
            <a:chOff x="0" y="0"/>
            <a:chExt cx="294020" cy="2684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4020" cy="268480"/>
            </a:xfrm>
            <a:custGeom>
              <a:avLst/>
              <a:gdLst/>
              <a:ahLst/>
              <a:cxnLst/>
              <a:rect l="l" t="t" r="r" b="b"/>
              <a:pathLst>
                <a:path w="294020" h="268480">
                  <a:moveTo>
                    <a:pt x="0" y="0"/>
                  </a:moveTo>
                  <a:lnTo>
                    <a:pt x="294020" y="0"/>
                  </a:lnTo>
                  <a:lnTo>
                    <a:pt x="294020" y="268480"/>
                  </a:lnTo>
                  <a:lnTo>
                    <a:pt x="0" y="268480"/>
                  </a:lnTo>
                  <a:close/>
                </a:path>
              </a:pathLst>
            </a:custGeom>
            <a:blipFill>
              <a:blip r:embed="rId2"/>
              <a:stretch>
                <a:fillRect l="-18609" r="-186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592668" y="4557693"/>
            <a:ext cx="1897809" cy="1732956"/>
            <a:chOff x="0" y="0"/>
            <a:chExt cx="294020" cy="26848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94020" cy="268480"/>
            </a:xfrm>
            <a:custGeom>
              <a:avLst/>
              <a:gdLst/>
              <a:ahLst/>
              <a:cxnLst/>
              <a:rect l="l" t="t" r="r" b="b"/>
              <a:pathLst>
                <a:path w="294020" h="268480">
                  <a:moveTo>
                    <a:pt x="0" y="0"/>
                  </a:moveTo>
                  <a:lnTo>
                    <a:pt x="294020" y="0"/>
                  </a:lnTo>
                  <a:lnTo>
                    <a:pt x="294020" y="268480"/>
                  </a:lnTo>
                  <a:lnTo>
                    <a:pt x="0" y="268480"/>
                  </a:lnTo>
                  <a:close/>
                </a:path>
              </a:pathLst>
            </a:custGeom>
            <a:blipFill>
              <a:blip r:embed="rId3"/>
              <a:stretch>
                <a:fillRect l="-18485" r="-1848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592668" y="7176474"/>
            <a:ext cx="1897809" cy="1732956"/>
            <a:chOff x="0" y="0"/>
            <a:chExt cx="294020" cy="2684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94020" cy="268480"/>
            </a:xfrm>
            <a:custGeom>
              <a:avLst/>
              <a:gdLst/>
              <a:ahLst/>
              <a:cxnLst/>
              <a:rect l="l" t="t" r="r" b="b"/>
              <a:pathLst>
                <a:path w="294020" h="268480">
                  <a:moveTo>
                    <a:pt x="0" y="0"/>
                  </a:moveTo>
                  <a:lnTo>
                    <a:pt x="294020" y="0"/>
                  </a:lnTo>
                  <a:lnTo>
                    <a:pt x="294020" y="268480"/>
                  </a:lnTo>
                  <a:lnTo>
                    <a:pt x="0" y="268480"/>
                  </a:lnTo>
                  <a:close/>
                </a:path>
              </a:pathLst>
            </a:custGeom>
            <a:blipFill>
              <a:blip r:embed="rId4"/>
              <a:stretch>
                <a:fillRect l="-18609" r="-1860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 rot="-5400000">
            <a:off x="13235301" y="3048140"/>
            <a:ext cx="225880" cy="5403316"/>
            <a:chOff x="0" y="0"/>
            <a:chExt cx="301173" cy="7204422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301173" cy="7204422"/>
              <a:chOff x="0" y="0"/>
              <a:chExt cx="59491" cy="14230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9491" cy="142309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42309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423096"/>
                    </a:lnTo>
                    <a:lnTo>
                      <a:pt x="0" y="1423096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59491" cy="14611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0" y="0"/>
              <a:ext cx="301173" cy="1830478"/>
              <a:chOff x="0" y="0"/>
              <a:chExt cx="59491" cy="36157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9491" cy="36157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36157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361576"/>
                    </a:lnTo>
                    <a:lnTo>
                      <a:pt x="0" y="361576"/>
                    </a:lnTo>
                    <a:close/>
                  </a:path>
                </a:pathLst>
              </a:custGeom>
              <a:solidFill>
                <a:srgbClr val="2534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59491" cy="399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1828197"/>
              <a:ext cx="301173" cy="795134"/>
              <a:chOff x="0" y="0"/>
              <a:chExt cx="59491" cy="157064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9491" cy="157064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57064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57064"/>
                    </a:lnTo>
                    <a:lnTo>
                      <a:pt x="0" y="157064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59491" cy="1951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18" name="TextBox 18"/>
          <p:cNvSpPr txBox="1"/>
          <p:nvPr/>
        </p:nvSpPr>
        <p:spPr>
          <a:xfrm>
            <a:off x="10646583" y="4401998"/>
            <a:ext cx="6090065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Con</a:t>
            </a:r>
            <a:r>
              <a:rPr lang="en-US" sz="8000" u="none" strike="noStrike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clusion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1991583"/>
            <a:ext cx="1023839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US" sz="3600" u="none" strike="noStrike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859666" y="1896333"/>
            <a:ext cx="4590658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It emp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owers users with powerful tools without requiring expert knowledge.</a:t>
            </a:r>
          </a:p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endParaRPr lang="en-US" sz="1999" u="none" strike="noStrike" spc="-39">
              <a:solidFill>
                <a:srgbClr val="1C19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28700" y="7238103"/>
            <a:ext cx="1023839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03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859666" y="7142853"/>
            <a:ext cx="4590658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It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s robust architecture ensures high performance and enterprise-grade security.</a:t>
            </a:r>
          </a:p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endParaRPr lang="en-US" sz="1999" u="none" strike="noStrike" spc="-39">
              <a:solidFill>
                <a:srgbClr val="1C19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028700" y="4745653"/>
            <a:ext cx="1023839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859666" y="4519593"/>
            <a:ext cx="4590658" cy="1397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It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provides a scalable and cost-effective solution for small ISPs, event managers, and offices.</a:t>
            </a:r>
          </a:p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endParaRPr lang="en-US" sz="1999" u="none" strike="noStrike" spc="-39">
              <a:solidFill>
                <a:srgbClr val="1C191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4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15458" y="2917393"/>
            <a:ext cx="8457083" cy="3756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4400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Thank 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8362929"/>
            <a:ext cx="8457083" cy="407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799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Md. Mahabubur Rahman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02217" y="8871585"/>
            <a:ext cx="845708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40"/>
              </a:lnSpc>
            </a:pPr>
            <a:r>
              <a:rPr lang="en-US" sz="2400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Supervisor: Professor Shamim Al Mamun, PhD</a:t>
            </a:r>
          </a:p>
        </p:txBody>
      </p:sp>
      <p:sp>
        <p:nvSpPr>
          <p:cNvPr id="5" name="TextBox 5"/>
          <p:cNvSpPr txBox="1"/>
          <p:nvPr/>
        </p:nvSpPr>
        <p:spPr>
          <a:xfrm rot="5400000">
            <a:off x="14497478" y="4971097"/>
            <a:ext cx="4883001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0"/>
              </a:lnSpc>
            </a:pPr>
            <a:r>
              <a:rPr lang="en-US" sz="2400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11 October 2025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871585"/>
            <a:ext cx="8457083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>
                <a:solidFill>
                  <a:srgbClr val="F6F4F1"/>
                </a:solidFill>
                <a:latin typeface="Lato"/>
                <a:ea typeface="Lato"/>
                <a:cs typeface="Lato"/>
                <a:sym typeface="Lato"/>
              </a:rPr>
              <a:t>Student ID: 223228</a:t>
            </a:r>
          </a:p>
        </p:txBody>
      </p:sp>
      <p:grpSp>
        <p:nvGrpSpPr>
          <p:cNvPr id="7" name="Group 7"/>
          <p:cNvGrpSpPr/>
          <p:nvPr/>
        </p:nvGrpSpPr>
        <p:grpSpPr>
          <a:xfrm rot="-5400000">
            <a:off x="9031060" y="4591188"/>
            <a:ext cx="225880" cy="5403316"/>
            <a:chOff x="0" y="0"/>
            <a:chExt cx="301173" cy="7204422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301173" cy="7204422"/>
              <a:chOff x="0" y="0"/>
              <a:chExt cx="59491" cy="142309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59491" cy="142309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42309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423096"/>
                    </a:lnTo>
                    <a:lnTo>
                      <a:pt x="0" y="14230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59491" cy="14611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301173" cy="1830478"/>
              <a:chOff x="0" y="0"/>
              <a:chExt cx="59491" cy="36157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9491" cy="36157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36157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361576"/>
                    </a:lnTo>
                    <a:lnTo>
                      <a:pt x="0" y="361576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9491" cy="399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1828197"/>
              <a:ext cx="301173" cy="795134"/>
              <a:chOff x="0" y="0"/>
              <a:chExt cx="59491" cy="15706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9491" cy="157064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57064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57064"/>
                    </a:lnTo>
                    <a:lnTo>
                      <a:pt x="0" y="157064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59491" cy="1951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15477180" y="1130365"/>
            <a:ext cx="1352255" cy="274763"/>
            <a:chOff x="0" y="0"/>
            <a:chExt cx="1803007" cy="366350"/>
          </a:xfrm>
        </p:grpSpPr>
        <p:grpSp>
          <p:nvGrpSpPr>
            <p:cNvPr id="18" name="Group 18"/>
            <p:cNvGrpSpPr/>
            <p:nvPr/>
          </p:nvGrpSpPr>
          <p:grpSpPr>
            <a:xfrm rot="-5400000">
              <a:off x="0" y="0"/>
              <a:ext cx="366350" cy="366350"/>
              <a:chOff x="0" y="0"/>
              <a:chExt cx="178795" cy="17879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-5400000">
              <a:off x="718328" y="0"/>
              <a:ext cx="366350" cy="366350"/>
              <a:chOff x="0" y="0"/>
              <a:chExt cx="178795" cy="17879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5400000">
              <a:off x="1436657" y="0"/>
              <a:ext cx="366350" cy="366350"/>
              <a:chOff x="0" y="0"/>
              <a:chExt cx="178795" cy="178795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27" name="Freeform 27"/>
          <p:cNvSpPr/>
          <p:nvPr/>
        </p:nvSpPr>
        <p:spPr>
          <a:xfrm>
            <a:off x="1028700" y="1130365"/>
            <a:ext cx="4069358" cy="999173"/>
          </a:xfrm>
          <a:custGeom>
            <a:avLst/>
            <a:gdLst/>
            <a:ahLst/>
            <a:cxnLst/>
            <a:rect l="l" t="t" r="r" b="b"/>
            <a:pathLst>
              <a:path w="4069358" h="999173">
                <a:moveTo>
                  <a:pt x="0" y="0"/>
                </a:moveTo>
                <a:lnTo>
                  <a:pt x="4069358" y="0"/>
                </a:lnTo>
                <a:lnTo>
                  <a:pt x="4069358" y="999173"/>
                </a:lnTo>
                <a:lnTo>
                  <a:pt x="0" y="999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7605" y="4463126"/>
            <a:ext cx="5703164" cy="1069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Introduction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322220" y="1901455"/>
            <a:ext cx="3790125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1">
                <a:solidFill>
                  <a:srgbClr val="253439"/>
                </a:solidFill>
                <a:latin typeface="Lato Bold"/>
                <a:ea typeface="Lato Bold"/>
                <a:cs typeface="Lato Bold"/>
                <a:sym typeface="Lato Bold"/>
              </a:rPr>
              <a:t>The Problem: Statement of some real Problems.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41270" y="4979168"/>
            <a:ext cx="4097556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1">
                <a:solidFill>
                  <a:srgbClr val="253439"/>
                </a:solidFill>
                <a:latin typeface="Lato Bold"/>
                <a:ea typeface="Lato Bold"/>
                <a:cs typeface="Lato Bold"/>
                <a:sym typeface="Lato Bold"/>
              </a:rPr>
              <a:t>System Architecture &amp; Design</a:t>
            </a:r>
          </a:p>
          <a:p>
            <a:pPr algn="l">
              <a:lnSpc>
                <a:spcPts val="2640"/>
              </a:lnSpc>
            </a:pPr>
            <a:endParaRPr lang="en-US" sz="2400" b="1">
              <a:solidFill>
                <a:srgbClr val="253439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4026981" y="4329776"/>
            <a:ext cx="3863555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1">
                <a:solidFill>
                  <a:srgbClr val="253439"/>
                </a:solidFill>
                <a:latin typeface="Lato Bold"/>
                <a:ea typeface="Lato Bold"/>
                <a:cs typeface="Lato Bold"/>
                <a:sym typeface="Lato Bold"/>
              </a:rPr>
              <a:t>Conclusion &amp; Future Work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22220" y="3440312"/>
            <a:ext cx="3790125" cy="678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1">
                <a:solidFill>
                  <a:srgbClr val="253439"/>
                </a:solidFill>
                <a:latin typeface="Lato Bold"/>
                <a:ea typeface="Lato Bold"/>
                <a:cs typeface="Lato Bold"/>
                <a:sym typeface="Lato Bold"/>
              </a:rPr>
              <a:t>The Solution: Introducing NetHive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00411" y="3024453"/>
            <a:ext cx="3790125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1">
                <a:solidFill>
                  <a:srgbClr val="253439"/>
                </a:solidFill>
                <a:latin typeface="Lato Bold"/>
                <a:ea typeface="Lato Bold"/>
                <a:cs typeface="Lato Bold"/>
                <a:sym typeface="Lato Bold"/>
              </a:rPr>
              <a:t>Performance &amp; Security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341270" y="6474010"/>
            <a:ext cx="3790125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1">
                <a:solidFill>
                  <a:srgbClr val="253439"/>
                </a:solidFill>
                <a:latin typeface="Lato Bold"/>
                <a:ea typeface="Lato Bold"/>
                <a:cs typeface="Lato Bold"/>
                <a:sym typeface="Lato Bold"/>
              </a:rPr>
              <a:t>Technical Implementation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05156" y="5636658"/>
            <a:ext cx="3485179" cy="34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40"/>
              </a:lnSpc>
            </a:pPr>
            <a:r>
              <a:rPr lang="en-US" sz="2400" b="1">
                <a:solidFill>
                  <a:srgbClr val="253439"/>
                </a:solidFill>
                <a:latin typeface="Lato Bold"/>
                <a:ea typeface="Lato Bold"/>
                <a:cs typeface="Lato Bold"/>
                <a:sym typeface="Lato Bold"/>
              </a:rPr>
              <a:t>Q&amp;A + Thank You</a:t>
            </a:r>
          </a:p>
        </p:txBody>
      </p:sp>
      <p:grpSp>
        <p:nvGrpSpPr>
          <p:cNvPr id="10" name="Group 10"/>
          <p:cNvGrpSpPr/>
          <p:nvPr/>
        </p:nvGrpSpPr>
        <p:grpSpPr>
          <a:xfrm rot="-5400000">
            <a:off x="3796798" y="3053843"/>
            <a:ext cx="225880" cy="5403316"/>
            <a:chOff x="0" y="0"/>
            <a:chExt cx="301173" cy="7204422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301173" cy="7204422"/>
              <a:chOff x="0" y="0"/>
              <a:chExt cx="59491" cy="142309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9491" cy="142309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42309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423096"/>
                    </a:lnTo>
                    <a:lnTo>
                      <a:pt x="0" y="1423096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59491" cy="14611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0"/>
              <a:ext cx="301173" cy="1830478"/>
              <a:chOff x="0" y="0"/>
              <a:chExt cx="59491" cy="36157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59491" cy="36157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36157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361576"/>
                    </a:lnTo>
                    <a:lnTo>
                      <a:pt x="0" y="361576"/>
                    </a:lnTo>
                    <a:close/>
                  </a:path>
                </a:pathLst>
              </a:custGeom>
              <a:solidFill>
                <a:srgbClr val="2534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59491" cy="399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1828197"/>
              <a:ext cx="301173" cy="795134"/>
              <a:chOff x="0" y="0"/>
              <a:chExt cx="59491" cy="15706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59491" cy="157064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57064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57064"/>
                    </a:lnTo>
                    <a:lnTo>
                      <a:pt x="0" y="157064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59491" cy="1951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20" name="TextBox 20"/>
          <p:cNvSpPr txBox="1"/>
          <p:nvPr/>
        </p:nvSpPr>
        <p:spPr>
          <a:xfrm>
            <a:off x="7073169" y="1939555"/>
            <a:ext cx="1110770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754135" y="4278393"/>
            <a:ext cx="1110770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06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073169" y="4924980"/>
            <a:ext cx="1110770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073169" y="3432943"/>
            <a:ext cx="1110770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832310" y="5674758"/>
            <a:ext cx="1110770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07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073169" y="6418368"/>
            <a:ext cx="1110770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832310" y="2970160"/>
            <a:ext cx="1110770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05</a:t>
            </a:r>
          </a:p>
        </p:txBody>
      </p:sp>
      <p:sp>
        <p:nvSpPr>
          <p:cNvPr id="27" name="Freeform 27"/>
          <p:cNvSpPr/>
          <p:nvPr/>
        </p:nvSpPr>
        <p:spPr>
          <a:xfrm>
            <a:off x="1028700" y="1028700"/>
            <a:ext cx="4069358" cy="999173"/>
          </a:xfrm>
          <a:custGeom>
            <a:avLst/>
            <a:gdLst/>
            <a:ahLst/>
            <a:cxnLst/>
            <a:rect l="l" t="t" r="r" b="b"/>
            <a:pathLst>
              <a:path w="4069358" h="999173">
                <a:moveTo>
                  <a:pt x="0" y="0"/>
                </a:moveTo>
                <a:lnTo>
                  <a:pt x="4069358" y="0"/>
                </a:lnTo>
                <a:lnTo>
                  <a:pt x="4069358" y="999173"/>
                </a:lnTo>
                <a:lnTo>
                  <a:pt x="0" y="9991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981063" y="1961574"/>
            <a:ext cx="144401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US" sz="3600" u="none" strike="noStrike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981063" y="4497070"/>
            <a:ext cx="144401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81063" y="3413760"/>
            <a:ext cx="144401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81063" y="5729605"/>
            <a:ext cx="144401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02795" y="1866324"/>
            <a:ext cx="5675209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omplexity: Managing network devices often requires specialized knowledge of network administration.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02795" y="4401820"/>
            <a:ext cx="5675209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Lack of Centralization: Administering multiple routers across different locations is disjointed.</a:t>
            </a:r>
          </a:p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endParaRPr lang="en-US" sz="1999" u="none" strike="noStrike" spc="-39">
              <a:solidFill>
                <a:srgbClr val="1C19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802795" y="3187700"/>
            <a:ext cx="5675209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nefficiency: Manual configuration is time-consuming, prone to errors, and difficult to scale.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02795" y="5503545"/>
            <a:ext cx="5675209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oor User Experience: Traditional tools are not user-friendly, especially for dynamic environments like events or small ISPs.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4730" y="4316200"/>
            <a:ext cx="7377436" cy="308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r>
              <a:rPr lang="en-US" sz="48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-US" sz="4800" u="none" strike="noStrike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Problem: Challenges in providing a stable network for corporate events or conferences.</a:t>
            </a:r>
          </a:p>
          <a:p>
            <a:pPr marL="0" lvl="0" indent="0" algn="l">
              <a:lnSpc>
                <a:spcPts val="4800"/>
              </a:lnSpc>
              <a:spcBef>
                <a:spcPct val="0"/>
              </a:spcBef>
            </a:pPr>
            <a:endParaRPr lang="en-US" sz="4800" u="none" strike="noStrike">
              <a:solidFill>
                <a:srgbClr val="253439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1" name="Group 11"/>
          <p:cNvGrpSpPr/>
          <p:nvPr/>
        </p:nvGrpSpPr>
        <p:grpSpPr>
          <a:xfrm rot="-5400000">
            <a:off x="3796798" y="4217248"/>
            <a:ext cx="225880" cy="5403316"/>
            <a:chOff x="0" y="0"/>
            <a:chExt cx="301173" cy="7204422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301173" cy="7204422"/>
              <a:chOff x="0" y="0"/>
              <a:chExt cx="59491" cy="142309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59491" cy="142309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42309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423096"/>
                    </a:lnTo>
                    <a:lnTo>
                      <a:pt x="0" y="1423096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38100"/>
                <a:ext cx="59491" cy="14611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301173" cy="1830478"/>
              <a:chOff x="0" y="0"/>
              <a:chExt cx="59491" cy="36157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59491" cy="36157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36157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361576"/>
                    </a:lnTo>
                    <a:lnTo>
                      <a:pt x="0" y="361576"/>
                    </a:lnTo>
                    <a:close/>
                  </a:path>
                </a:pathLst>
              </a:custGeom>
              <a:solidFill>
                <a:srgbClr val="2534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59491" cy="399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1828197"/>
              <a:ext cx="301173" cy="795134"/>
              <a:chOff x="0" y="0"/>
              <a:chExt cx="59491" cy="157064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59491" cy="157064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57064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57064"/>
                    </a:lnTo>
                    <a:lnTo>
                      <a:pt x="0" y="157064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59491" cy="1951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21" name="Freeform 21"/>
          <p:cNvSpPr/>
          <p:nvPr/>
        </p:nvSpPr>
        <p:spPr>
          <a:xfrm>
            <a:off x="1028700" y="1028700"/>
            <a:ext cx="4069358" cy="880930"/>
          </a:xfrm>
          <a:custGeom>
            <a:avLst/>
            <a:gdLst/>
            <a:ahLst/>
            <a:cxnLst/>
            <a:rect l="l" t="t" r="r" b="b"/>
            <a:pathLst>
              <a:path w="4069358" h="880930">
                <a:moveTo>
                  <a:pt x="0" y="0"/>
                </a:moveTo>
                <a:lnTo>
                  <a:pt x="4069358" y="0"/>
                </a:lnTo>
                <a:lnTo>
                  <a:pt x="4069358" y="880930"/>
                </a:lnTo>
                <a:lnTo>
                  <a:pt x="0" y="880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8981063" y="7022501"/>
            <a:ext cx="144401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802795" y="6796441"/>
            <a:ext cx="5675209" cy="1044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Insufficient Security: Due to sharing username and password, it works on an open wifi, which creates a cyber risk factor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90588" y="8229001"/>
            <a:ext cx="144401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06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812320" y="8002941"/>
            <a:ext cx="5675209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99"/>
              </a:lnSpc>
              <a:spcBef>
                <a:spcPct val="0"/>
              </a:spcBef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Post Logging and Reporting: For future analysis post event data mostly unavailable.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3102005"/>
            <a:ext cx="144401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lang="en-US" sz="3600" u="none" strike="noStrike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144000" y="6750655"/>
            <a:ext cx="144401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03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44000" y="4926330"/>
            <a:ext cx="1444016" cy="491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600"/>
              </a:lnSpc>
              <a:spcBef>
                <a:spcPct val="0"/>
              </a:spcBef>
            </a:pPr>
            <a:r>
              <a:rPr lang="en-US" sz="3600">
                <a:solidFill>
                  <a:srgbClr val="7C898B"/>
                </a:solidFill>
                <a:latin typeface="Lato"/>
                <a:ea typeface="Lato"/>
                <a:cs typeface="Lato"/>
                <a:sym typeface="Lato"/>
              </a:rPr>
              <a:t>02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965732" y="3016280"/>
            <a:ext cx="56752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RADIUS for Centralized AAA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65732" y="6626830"/>
            <a:ext cx="56752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CoovaChilli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965732" y="4802505"/>
            <a:ext cx="567520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200"/>
              </a:lnSpc>
              <a:spcBef>
                <a:spcPct val="0"/>
              </a:spcBef>
            </a:pPr>
            <a:r>
              <a:rPr lang="en-US" sz="3000" spc="-60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pfSense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08080" y="3670300"/>
            <a:ext cx="6062578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Existing Network Managments</a:t>
            </a:r>
          </a:p>
        </p:txBody>
      </p:sp>
      <p:grpSp>
        <p:nvGrpSpPr>
          <p:cNvPr id="9" name="Group 9"/>
          <p:cNvGrpSpPr/>
          <p:nvPr/>
        </p:nvGrpSpPr>
        <p:grpSpPr>
          <a:xfrm rot="-5400000">
            <a:off x="3796798" y="4217248"/>
            <a:ext cx="225880" cy="5403316"/>
            <a:chOff x="0" y="0"/>
            <a:chExt cx="301173" cy="7204422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301173" cy="7204422"/>
              <a:chOff x="0" y="0"/>
              <a:chExt cx="59491" cy="142309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9491" cy="142309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42309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423096"/>
                    </a:lnTo>
                    <a:lnTo>
                      <a:pt x="0" y="1423096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59491" cy="14611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0" y="0"/>
              <a:ext cx="301173" cy="1830478"/>
              <a:chOff x="0" y="0"/>
              <a:chExt cx="59491" cy="36157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59491" cy="36157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36157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361576"/>
                    </a:lnTo>
                    <a:lnTo>
                      <a:pt x="0" y="361576"/>
                    </a:lnTo>
                    <a:close/>
                  </a:path>
                </a:pathLst>
              </a:custGeom>
              <a:solidFill>
                <a:srgbClr val="2534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59491" cy="399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1828197"/>
              <a:ext cx="301173" cy="795134"/>
              <a:chOff x="0" y="0"/>
              <a:chExt cx="59491" cy="15706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59491" cy="157064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57064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57064"/>
                    </a:lnTo>
                    <a:lnTo>
                      <a:pt x="0" y="157064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59491" cy="1951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19" name="Freeform 19"/>
          <p:cNvSpPr/>
          <p:nvPr/>
        </p:nvSpPr>
        <p:spPr>
          <a:xfrm>
            <a:off x="1028700" y="1028700"/>
            <a:ext cx="4069358" cy="880930"/>
          </a:xfrm>
          <a:custGeom>
            <a:avLst/>
            <a:gdLst/>
            <a:ahLst/>
            <a:cxnLst/>
            <a:rect l="l" t="t" r="r" b="b"/>
            <a:pathLst>
              <a:path w="4069358" h="880930">
                <a:moveTo>
                  <a:pt x="0" y="0"/>
                </a:moveTo>
                <a:lnTo>
                  <a:pt x="4069358" y="0"/>
                </a:lnTo>
                <a:lnTo>
                  <a:pt x="4069358" y="880930"/>
                </a:lnTo>
                <a:lnTo>
                  <a:pt x="0" y="880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42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29521" y="2311603"/>
            <a:ext cx="10258479" cy="588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428"/>
              </a:lnSpc>
            </a:pPr>
            <a:r>
              <a:rPr lang="en-US" sz="11428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The Solution: Introducing NetHive</a:t>
            </a:r>
          </a:p>
          <a:p>
            <a:pPr algn="l">
              <a:lnSpc>
                <a:spcPts val="11428"/>
              </a:lnSpc>
            </a:pPr>
            <a:endParaRPr lang="en-US" sz="11428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10618239" y="4591188"/>
            <a:ext cx="225880" cy="5403316"/>
            <a:chOff x="0" y="0"/>
            <a:chExt cx="301173" cy="720442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301173" cy="7204422"/>
              <a:chOff x="0" y="0"/>
              <a:chExt cx="59491" cy="1423096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59491" cy="142309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42309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423096"/>
                    </a:lnTo>
                    <a:lnTo>
                      <a:pt x="0" y="142309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59491" cy="14611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0"/>
              <a:ext cx="301173" cy="1830478"/>
              <a:chOff x="0" y="0"/>
              <a:chExt cx="59491" cy="36157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59491" cy="361576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361576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361576"/>
                    </a:lnTo>
                    <a:lnTo>
                      <a:pt x="0" y="361576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59491" cy="39967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1828197"/>
              <a:ext cx="301173" cy="795134"/>
              <a:chOff x="0" y="0"/>
              <a:chExt cx="59491" cy="15706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59491" cy="157064"/>
              </a:xfrm>
              <a:custGeom>
                <a:avLst/>
                <a:gdLst/>
                <a:ahLst/>
                <a:cxnLst/>
                <a:rect l="l" t="t" r="r" b="b"/>
                <a:pathLst>
                  <a:path w="59491" h="157064">
                    <a:moveTo>
                      <a:pt x="0" y="0"/>
                    </a:moveTo>
                    <a:lnTo>
                      <a:pt x="59491" y="0"/>
                    </a:lnTo>
                    <a:lnTo>
                      <a:pt x="59491" y="157064"/>
                    </a:lnTo>
                    <a:lnTo>
                      <a:pt x="0" y="157064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59491" cy="1951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1551352" y="-384842"/>
            <a:ext cx="3684804" cy="11622315"/>
            <a:chOff x="0" y="0"/>
            <a:chExt cx="570873" cy="18006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70873" cy="1800601"/>
            </a:xfrm>
            <a:custGeom>
              <a:avLst/>
              <a:gdLst/>
              <a:ahLst/>
              <a:cxnLst/>
              <a:rect l="l" t="t" r="r" b="b"/>
              <a:pathLst>
                <a:path w="570873" h="1800601">
                  <a:moveTo>
                    <a:pt x="0" y="0"/>
                  </a:moveTo>
                  <a:lnTo>
                    <a:pt x="570873" y="0"/>
                  </a:lnTo>
                  <a:lnTo>
                    <a:pt x="570873" y="1800601"/>
                  </a:lnTo>
                  <a:lnTo>
                    <a:pt x="0" y="1800601"/>
                  </a:lnTo>
                  <a:close/>
                </a:path>
              </a:pathLst>
            </a:custGeom>
            <a:blipFill>
              <a:blip r:embed="rId2"/>
              <a:stretch>
                <a:fillRect l="-55071" r="-550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4218642" y="1028700"/>
            <a:ext cx="4069358" cy="880930"/>
          </a:xfrm>
          <a:custGeom>
            <a:avLst/>
            <a:gdLst/>
            <a:ahLst/>
            <a:cxnLst/>
            <a:rect l="l" t="t" r="r" b="b"/>
            <a:pathLst>
              <a:path w="4069358" h="880930">
                <a:moveTo>
                  <a:pt x="0" y="0"/>
                </a:moveTo>
                <a:lnTo>
                  <a:pt x="4069358" y="0"/>
                </a:lnTo>
                <a:lnTo>
                  <a:pt x="4069358" y="880930"/>
                </a:lnTo>
                <a:lnTo>
                  <a:pt x="0" y="8809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422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64" b="-33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585133" y="8805859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-585133" y="9334500"/>
            <a:ext cx="18873133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095936" y="5404604"/>
            <a:ext cx="1672526" cy="702461"/>
          </a:xfrm>
          <a:custGeom>
            <a:avLst/>
            <a:gdLst/>
            <a:ahLst/>
            <a:cxnLst/>
            <a:rect l="l" t="t" r="r" b="b"/>
            <a:pathLst>
              <a:path w="1672526" h="702461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307737" y="5404604"/>
            <a:ext cx="1672526" cy="702461"/>
          </a:xfrm>
          <a:custGeom>
            <a:avLst/>
            <a:gdLst/>
            <a:ahLst/>
            <a:cxnLst/>
            <a:rect l="l" t="t" r="r" b="b"/>
            <a:pathLst>
              <a:path w="1672526" h="702461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519538" y="5404604"/>
            <a:ext cx="1672526" cy="702461"/>
          </a:xfrm>
          <a:custGeom>
            <a:avLst/>
            <a:gdLst/>
            <a:ahLst/>
            <a:cxnLst/>
            <a:rect l="l" t="t" r="r" b="b"/>
            <a:pathLst>
              <a:path w="1672526" h="702461">
                <a:moveTo>
                  <a:pt x="0" y="0"/>
                </a:moveTo>
                <a:lnTo>
                  <a:pt x="1672526" y="0"/>
                </a:lnTo>
                <a:lnTo>
                  <a:pt x="1672526" y="702461"/>
                </a:lnTo>
                <a:lnTo>
                  <a:pt x="0" y="7024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10800000">
            <a:off x="11159450" y="-140976"/>
            <a:ext cx="2611028" cy="4114800"/>
          </a:xfrm>
          <a:custGeom>
            <a:avLst/>
            <a:gdLst/>
            <a:ahLst/>
            <a:cxnLst/>
            <a:rect l="l" t="t" r="r" b="b"/>
            <a:pathLst>
              <a:path w="2611028" h="4114800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1557564"/>
            <a:ext cx="7279037" cy="785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System Architecture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190994"/>
            <a:ext cx="8823356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NetHive follows a three-tier architectural pattern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475512"/>
            <a:ext cx="380699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Tier 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240501" y="6475512"/>
            <a:ext cx="380699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Tier 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24020" y="7078855"/>
            <a:ext cx="501635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P</a:t>
            </a: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resentation Layer (Client)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35821" y="7078855"/>
            <a:ext cx="501635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Application Logic Layer (Server)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452302" y="6475512"/>
            <a:ext cx="3806998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Tier 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47622" y="7078855"/>
            <a:ext cx="5016359" cy="36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Se</a:t>
            </a:r>
            <a:r>
              <a:rPr lang="en-US" sz="2099" u="none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rvice/Data Layer (Router)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58053" y="1460742"/>
            <a:ext cx="8754286" cy="7365517"/>
          </a:xfrm>
          <a:custGeom>
            <a:avLst/>
            <a:gdLst/>
            <a:ahLst/>
            <a:cxnLst/>
            <a:rect l="l" t="t" r="r" b="b"/>
            <a:pathLst>
              <a:path w="8754286" h="7365517">
                <a:moveTo>
                  <a:pt x="0" y="0"/>
                </a:moveTo>
                <a:lnTo>
                  <a:pt x="8754286" y="0"/>
                </a:lnTo>
                <a:lnTo>
                  <a:pt x="8754286" y="7365516"/>
                </a:lnTo>
                <a:lnTo>
                  <a:pt x="0" y="7365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6294880"/>
            <a:ext cx="7829353" cy="146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341"/>
              </a:lnSpc>
              <a:spcBef>
                <a:spcPct val="0"/>
              </a:spcBef>
            </a:pPr>
            <a:r>
              <a:rPr lang="en-US" sz="1672" spc="-33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R</a:t>
            </a:r>
            <a:r>
              <a:rPr lang="en-US" sz="1672" u="none" strike="noStrike" spc="-33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eal-time Monitoring: Live CPU, Memory, and Disk usage of the connected router.</a:t>
            </a:r>
          </a:p>
          <a:p>
            <a:pPr marL="0" lvl="0" indent="0" algn="just">
              <a:lnSpc>
                <a:spcPts val="2341"/>
              </a:lnSpc>
              <a:spcBef>
                <a:spcPct val="0"/>
              </a:spcBef>
            </a:pPr>
            <a:r>
              <a:rPr lang="en-US" sz="1672" u="none" strike="noStrike" spc="-33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System Information: RouterOS version, uptime, and model.</a:t>
            </a:r>
          </a:p>
          <a:p>
            <a:pPr marL="0" lvl="0" indent="0" algn="just">
              <a:lnSpc>
                <a:spcPts val="2341"/>
              </a:lnSpc>
              <a:spcBef>
                <a:spcPct val="0"/>
              </a:spcBef>
            </a:pPr>
            <a:r>
              <a:rPr lang="en-US" sz="1672" u="none" strike="noStrike" spc="-33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Live Traffic Graphs: Visual representation of data flowing through network interfaces.</a:t>
            </a:r>
          </a:p>
          <a:p>
            <a:pPr marL="0" lvl="0" indent="0" algn="just">
              <a:lnSpc>
                <a:spcPts val="2341"/>
              </a:lnSpc>
              <a:spcBef>
                <a:spcPct val="0"/>
              </a:spcBef>
            </a:pPr>
            <a:r>
              <a:rPr lang="en-US" sz="1672" u="none" strike="noStrike" spc="-33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User Statistics: See active hotspot users and total user counts instantly.</a:t>
            </a:r>
          </a:p>
          <a:p>
            <a:pPr marL="0" lvl="0" indent="0" algn="just">
              <a:lnSpc>
                <a:spcPts val="2341"/>
              </a:lnSpc>
              <a:spcBef>
                <a:spcPct val="0"/>
              </a:spcBef>
            </a:pPr>
            <a:endParaRPr lang="en-US" sz="1672" u="none" strike="noStrike" spc="-33">
              <a:solidFill>
                <a:srgbClr val="1C191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200118" y="3243704"/>
            <a:ext cx="7486517" cy="3089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Core Fea</a:t>
            </a:r>
            <a:r>
              <a:rPr lang="en-US" sz="8000" u="none" strike="noStrike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ture 1: The Dashboard</a:t>
            </a:r>
          </a:p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endParaRPr lang="en-US" sz="8000" u="none" strike="noStrike">
              <a:solidFill>
                <a:srgbClr val="25343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89954" y="7538577"/>
            <a:ext cx="1352255" cy="274763"/>
            <a:chOff x="0" y="0"/>
            <a:chExt cx="1803007" cy="366350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0" y="0"/>
              <a:ext cx="366350" cy="366350"/>
              <a:chOff x="0" y="0"/>
              <a:chExt cx="178795" cy="17879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2534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718328" y="0"/>
              <a:ext cx="366350" cy="366350"/>
              <a:chOff x="0" y="0"/>
              <a:chExt cx="178795" cy="17879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1436657" y="0"/>
              <a:ext cx="366350" cy="366350"/>
              <a:chOff x="0" y="0"/>
              <a:chExt cx="178795" cy="17879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1303463" y="1338749"/>
            <a:ext cx="8171244" cy="7609501"/>
          </a:xfrm>
          <a:custGeom>
            <a:avLst/>
            <a:gdLst/>
            <a:ahLst/>
            <a:cxnLst/>
            <a:rect l="l" t="t" r="r" b="b"/>
            <a:pathLst>
              <a:path w="8171244" h="7609501">
                <a:moveTo>
                  <a:pt x="0" y="0"/>
                </a:moveTo>
                <a:lnTo>
                  <a:pt x="8171244" y="0"/>
                </a:lnTo>
                <a:lnTo>
                  <a:pt x="8171244" y="7609502"/>
                </a:lnTo>
                <a:lnTo>
                  <a:pt x="0" y="7609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61" b="-63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9952827" y="1698492"/>
            <a:ext cx="7306473" cy="3160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199"/>
              </a:lnSpc>
              <a:spcBef>
                <a:spcPct val="0"/>
              </a:spcBef>
            </a:pPr>
            <a:r>
              <a:rPr lang="en-US" sz="8199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Core Fe</a:t>
            </a:r>
            <a:r>
              <a:rPr lang="en-US" sz="8199" u="none" strike="noStrike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ature 2: Hotspot Management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52827" y="5241925"/>
            <a:ext cx="8335173" cy="351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endParaRPr/>
          </a:p>
          <a:p>
            <a:pPr algn="l">
              <a:lnSpc>
                <a:spcPts val="2799"/>
              </a:lnSpc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</a:t>
            </a:r>
            <a:r>
              <a:rPr lang="en-US" sz="1999" b="1" spc="-39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One-Click User Generation: </a:t>
            </a: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Instantly create hotspot users with specific profiles (time/data limits).</a:t>
            </a:r>
          </a:p>
          <a:p>
            <a:pPr algn="l">
              <a:lnSpc>
                <a:spcPts val="2799"/>
              </a:lnSpc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</a:t>
            </a:r>
            <a:r>
              <a:rPr lang="en-US" sz="1999" b="1" spc="-39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Bulk Voucher System: </a:t>
            </a: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Generate hundreds of unique vouchers for events or sale.</a:t>
            </a:r>
          </a:p>
          <a:p>
            <a:pPr algn="l">
              <a:lnSpc>
                <a:spcPts val="2799"/>
              </a:lnSpc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</a:t>
            </a:r>
            <a:r>
              <a:rPr lang="en-US" sz="1999" b="1" spc="-39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Printable Vouchers:</a:t>
            </a: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Includes a simple interface to print generated vouchers with QR codes.</a:t>
            </a:r>
          </a:p>
          <a:p>
            <a:pPr algn="l">
              <a:lnSpc>
                <a:spcPts val="2799"/>
              </a:lnSpc>
            </a:pP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</a:t>
            </a:r>
            <a:r>
              <a:rPr lang="en-US" sz="1999" b="1" spc="-39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Active Session Monitoring:</a:t>
            </a:r>
            <a:r>
              <a:rPr lang="en-US" sz="1999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See who is connected to your hotspot in real-time.</a:t>
            </a:r>
          </a:p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endParaRPr lang="en-US" sz="1999" spc="-39">
              <a:solidFill>
                <a:srgbClr val="1C191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89954" y="7538577"/>
            <a:ext cx="1352255" cy="274763"/>
            <a:chOff x="0" y="0"/>
            <a:chExt cx="1803007" cy="366350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0" y="0"/>
              <a:ext cx="366350" cy="366350"/>
              <a:chOff x="0" y="0"/>
              <a:chExt cx="178795" cy="17879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25343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 rot="-5400000">
              <a:off x="718328" y="0"/>
              <a:ext cx="366350" cy="366350"/>
              <a:chOff x="0" y="0"/>
              <a:chExt cx="178795" cy="178795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B29E84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1436657" y="0"/>
              <a:ext cx="366350" cy="366350"/>
              <a:chOff x="0" y="0"/>
              <a:chExt cx="178795" cy="17879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8795" cy="178795"/>
              </a:xfrm>
              <a:custGeom>
                <a:avLst/>
                <a:gdLst/>
                <a:ahLst/>
                <a:cxnLst/>
                <a:rect l="l" t="t" r="r" b="b"/>
                <a:pathLst>
                  <a:path w="178795" h="178795">
                    <a:moveTo>
                      <a:pt x="0" y="0"/>
                    </a:moveTo>
                    <a:lnTo>
                      <a:pt x="178795" y="0"/>
                    </a:lnTo>
                    <a:lnTo>
                      <a:pt x="178795" y="178795"/>
                    </a:lnTo>
                    <a:lnTo>
                      <a:pt x="0" y="178795"/>
                    </a:lnTo>
                    <a:close/>
                  </a:path>
                </a:pathLst>
              </a:custGeom>
              <a:solidFill>
                <a:srgbClr val="7C898B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78795" cy="21689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99"/>
                  </a:lnSpc>
                </a:pPr>
                <a:endParaRPr/>
              </a:p>
            </p:txBody>
          </p:sp>
        </p:grpSp>
      </p:grpSp>
      <p:sp>
        <p:nvSpPr>
          <p:cNvPr id="12" name="Freeform 12"/>
          <p:cNvSpPr/>
          <p:nvPr/>
        </p:nvSpPr>
        <p:spPr>
          <a:xfrm>
            <a:off x="7031887" y="2456280"/>
            <a:ext cx="11133600" cy="5374439"/>
          </a:xfrm>
          <a:custGeom>
            <a:avLst/>
            <a:gdLst/>
            <a:ahLst/>
            <a:cxnLst/>
            <a:rect l="l" t="t" r="r" b="b"/>
            <a:pathLst>
              <a:path w="11133600" h="5374439">
                <a:moveTo>
                  <a:pt x="0" y="0"/>
                </a:moveTo>
                <a:lnTo>
                  <a:pt x="11133600" y="0"/>
                </a:lnTo>
                <a:lnTo>
                  <a:pt x="11133600" y="5374440"/>
                </a:lnTo>
                <a:lnTo>
                  <a:pt x="0" y="53744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1166081" y="1346603"/>
            <a:ext cx="7106952" cy="409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r>
              <a:rPr lang="en-US" sz="8000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Core Fe</a:t>
            </a:r>
            <a:r>
              <a:rPr lang="en-US" sz="8000" u="none" strike="noStrike">
                <a:solidFill>
                  <a:srgbClr val="253439"/>
                </a:solidFill>
                <a:latin typeface="Lato"/>
                <a:ea typeface="Lato"/>
                <a:cs typeface="Lato"/>
                <a:sym typeface="Lato"/>
              </a:rPr>
              <a:t>ature 3: Queue Management</a:t>
            </a:r>
          </a:p>
          <a:p>
            <a:pPr marL="0" lvl="0" indent="0" algn="l">
              <a:lnSpc>
                <a:spcPts val="8000"/>
              </a:lnSpc>
              <a:spcBef>
                <a:spcPct val="0"/>
              </a:spcBef>
            </a:pPr>
            <a:endParaRPr lang="en-US" sz="8000" u="none" strike="noStrike">
              <a:solidFill>
                <a:srgbClr val="25343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458228" y="7906003"/>
            <a:ext cx="9036680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b="1" spc="-39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* Visual</a:t>
            </a:r>
            <a:r>
              <a:rPr lang="en-US" sz="1999" b="1" u="none" strike="noStrike" spc="-39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Prioritization: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Simply drag and drop users to change their bandwidth priority.</a:t>
            </a:r>
          </a:p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</a:t>
            </a:r>
            <a:r>
              <a:rPr lang="en-US" sz="1999" b="1" u="none" strike="noStrike" spc="-39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 Simple Queues: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Easily create and manage bandwidth limits (e.g., 1Mbps, 10Mbps, 50Mbps) for different users or IP addresses.</a:t>
            </a:r>
          </a:p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</a:t>
            </a:r>
            <a:r>
              <a:rPr lang="en-US" sz="1999" b="1" u="none" strike="noStrike" spc="-39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Real-time Updates: 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Changes are applied to the router instantly.</a:t>
            </a:r>
          </a:p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* </a:t>
            </a:r>
            <a:r>
              <a:rPr lang="en-US" sz="1999" b="1" u="none" strike="noStrike" spc="-39">
                <a:solidFill>
                  <a:srgbClr val="1C191A"/>
                </a:solidFill>
                <a:latin typeface="Lato Bold"/>
                <a:ea typeface="Lato Bold"/>
                <a:cs typeface="Lato Bold"/>
                <a:sym typeface="Lato Bold"/>
              </a:rPr>
              <a:t>Target Discovery:</a:t>
            </a:r>
            <a:r>
              <a:rPr lang="en-US" sz="1999" u="none" strike="noStrike" spc="-39">
                <a:solidFill>
                  <a:srgbClr val="1C191A"/>
                </a:solidFill>
                <a:latin typeface="Lato"/>
                <a:ea typeface="Lato"/>
                <a:cs typeface="Lato"/>
                <a:sym typeface="Lato"/>
              </a:rPr>
              <a:t> Automatically detects active clients to simplify queue creation.</a:t>
            </a:r>
          </a:p>
          <a:p>
            <a:pPr marL="0" lvl="0" indent="0" algn="l">
              <a:lnSpc>
                <a:spcPts val="2799"/>
              </a:lnSpc>
              <a:spcBef>
                <a:spcPct val="0"/>
              </a:spcBef>
            </a:pPr>
            <a:endParaRPr lang="en-US" sz="1999" u="none" strike="noStrike" spc="-39">
              <a:solidFill>
                <a:srgbClr val="1C191A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1088</Words>
  <Application>Microsoft Office PowerPoint</Application>
  <PresentationFormat>Custom</PresentationFormat>
  <Paragraphs>129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Lato Bold</vt:lpstr>
      <vt:lpstr>Arial</vt:lpstr>
      <vt:lpstr>Garet</vt:lpstr>
      <vt:lpstr>Lato</vt:lpstr>
      <vt:lpstr>Calibri</vt:lpstr>
      <vt:lpstr>Garet Bold</vt:lpstr>
      <vt:lpstr>Archivo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 October 2025</dc:title>
  <cp:lastModifiedBy>Mahabubur Rahman Sagor</cp:lastModifiedBy>
  <cp:revision>2</cp:revision>
  <dcterms:created xsi:type="dcterms:W3CDTF">2006-08-16T00:00:00Z</dcterms:created>
  <dcterms:modified xsi:type="dcterms:W3CDTF">2025-10-07T04:11:00Z</dcterms:modified>
  <dc:identifier>DAG1CXn0oHY</dc:identifier>
</cp:coreProperties>
</file>